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80" d="100"/>
          <a:sy n="80" d="100"/>
        </p:scale>
        <p:origin x="-1008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677D253-8C49-42ED-9DD6-03B8A9FC15A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37F6FA3-5EC3-4D9E-A6AF-CFE2A47DD2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youtu.be/sI0CImbh-K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8398" y="555526"/>
            <a:ext cx="2516813" cy="1102519"/>
          </a:xfrm>
        </p:spPr>
        <p:txBody>
          <a:bodyPr>
            <a:noAutofit/>
          </a:bodyPr>
          <a:lstStyle/>
          <a:p>
            <a:r>
              <a:rPr lang="en-US" altLang="zh-TW" sz="7200" dirty="0" smtClean="0">
                <a:latin typeface="Comic Sans MS" pitchFamily="66" charset="0"/>
              </a:rPr>
              <a:t>DNA</a:t>
            </a:r>
            <a:endParaRPr lang="zh-TW" altLang="en-US" sz="7200" dirty="0">
              <a:latin typeface="Comic Sans MS" pitchFamily="66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5526"/>
            <a:ext cx="2110527" cy="4587974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106152" y="2283718"/>
            <a:ext cx="5040559" cy="1750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Comic Sans MS" pitchFamily="66" charset="0"/>
                <a:ea typeface="金梅浪漫體" pitchFamily="49" charset="-120"/>
              </a:rPr>
              <a:t>雙股螺旋模型</a:t>
            </a:r>
            <a:endParaRPr lang="zh-TW" altLang="en-US" sz="5400" dirty="0">
              <a:latin typeface="Comic Sans MS" pitchFamily="66" charset="0"/>
              <a:ea typeface="金梅浪漫體" pitchFamily="49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4860"/>
            <a:ext cx="1925493" cy="2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76651"/>
            <a:ext cx="1584177" cy="3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" y="195486"/>
            <a:ext cx="2602632" cy="731729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華康竹風體W4(P)" pitchFamily="66" charset="-120"/>
                <a:ea typeface="華康竹風體W4(P)" pitchFamily="66" charset="-120"/>
              </a:rPr>
              <a:t>教學影片</a:t>
            </a:r>
            <a:endParaRPr lang="zh-TW" altLang="en-US" sz="4800" b="1" dirty="0">
              <a:latin typeface="華康竹風體W4(P)" pitchFamily="66" charset="-120"/>
              <a:ea typeface="華康竹風體W4(P)" pitchFamily="66" charset="-120"/>
            </a:endParaRPr>
          </a:p>
        </p:txBody>
      </p:sp>
      <p:pic>
        <p:nvPicPr>
          <p:cNvPr id="3" name="圖片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57613"/>
            <a:ext cx="3013298" cy="301329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065018" y="2571750"/>
            <a:ext cx="3627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DNA</a:t>
            </a:r>
            <a:r>
              <a:rPr lang="zh-TW" altLang="en-US" sz="3200" b="1" dirty="0"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模型 組裝</a:t>
            </a:r>
            <a:r>
              <a:rPr lang="zh-TW" altLang="en-US" sz="3200" b="1" dirty="0" smtClean="0"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rPr>
              <a:t>影片</a:t>
            </a:r>
            <a:endParaRPr lang="zh-TW" altLang="en-US" sz="3200" b="1" dirty="0">
              <a:latin typeface="超研澤中鋼筆行楷" pitchFamily="49" charset="-120"/>
              <a:ea typeface="超研澤中鋼筆行楷" pitchFamily="49" charset="-120"/>
              <a:cs typeface="超研澤中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8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00" y="6993"/>
            <a:ext cx="4618856" cy="803737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華康竹風體W4(P)" pitchFamily="66" charset="-120"/>
                <a:ea typeface="華康竹風體W4(P)" pitchFamily="66" charset="-120"/>
                <a:cs typeface="文鼎中鋼筆行楷" pitchFamily="49" charset="-120"/>
              </a:rPr>
              <a:t>看看零件有哪些</a:t>
            </a:r>
            <a:r>
              <a:rPr lang="en-US" altLang="zh-TW" sz="4000" b="1" dirty="0" smtClean="0">
                <a:latin typeface="華康竹風體W4(P)" pitchFamily="66" charset="-120"/>
                <a:ea typeface="華康竹風體W4(P)" pitchFamily="66" charset="-120"/>
                <a:cs typeface="文鼎中鋼筆行楷" pitchFamily="49" charset="-120"/>
              </a:rPr>
              <a:t>~~~</a:t>
            </a:r>
            <a:endParaRPr lang="zh-TW" altLang="en-US" sz="4000" b="1" dirty="0">
              <a:latin typeface="華康竹風體W4(P)" pitchFamily="66" charset="-120"/>
              <a:ea typeface="華康竹風體W4(P)" pitchFamily="66" charset="-120"/>
              <a:cs typeface="文鼎中鋼筆行楷" pitchFamily="49" charset="-12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251520" y="915566"/>
            <a:ext cx="8712967" cy="4104456"/>
            <a:chOff x="251520" y="771550"/>
            <a:chExt cx="8712967" cy="4104456"/>
          </a:xfrm>
        </p:grpSpPr>
        <p:sp>
          <p:nvSpPr>
            <p:cNvPr id="33" name="圓角矩形 32"/>
            <p:cNvSpPr/>
            <p:nvPr/>
          </p:nvSpPr>
          <p:spPr>
            <a:xfrm>
              <a:off x="251520" y="771550"/>
              <a:ext cx="8461862" cy="41044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334" tIns="45167" rIns="90334" bIns="45167"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95536" y="932852"/>
              <a:ext cx="1602776" cy="706769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  <a:cs typeface="超研澤中鋼筆行楷" pitchFamily="49" charset="-120"/>
                </a:rPr>
                <a:t>①</a:t>
              </a:r>
              <a:r>
                <a:rPr lang="zh-TW" altLang="zh-TW" sz="2000" b="1" dirty="0">
                  <a:latin typeface="華康竹風體W4(P)" pitchFamily="66" charset="-120"/>
                  <a:ea typeface="華康竹風體W4(P)" pitchFamily="66" charset="-120"/>
                  <a:cs typeface="超研澤中鋼筆行楷" pitchFamily="49" charset="-120"/>
                </a:rPr>
                <a:t>底座</a:t>
              </a:r>
              <a:r>
                <a:rPr lang="zh-TW" altLang="zh-TW" sz="2000" b="1" dirty="0" smtClean="0">
                  <a:latin typeface="華康竹風體W4(P)" pitchFamily="66" charset="-120"/>
                  <a:ea typeface="華康竹風體W4(P)" pitchFamily="66" charset="-120"/>
                  <a:cs typeface="超研澤中鋼筆行楷" pitchFamily="49" charset="-120"/>
                </a:rPr>
                <a:t>模型</a:t>
              </a:r>
              <a:endParaRPr lang="en-US" altLang="zh-TW" sz="2000" b="1" dirty="0" smtClean="0">
                <a:latin typeface="華康竹風體W4(P)" pitchFamily="66" charset="-120"/>
                <a:ea typeface="華康竹風體W4(P)" pitchFamily="66" charset="-120"/>
                <a:cs typeface="超研澤中鋼筆行楷" pitchFamily="49" charset="-120"/>
              </a:endParaRPr>
            </a:p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  <a:cs typeface="超研澤中鋼筆行楷" pitchFamily="49" charset="-120"/>
                </a:rPr>
                <a:t> 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  <a:cs typeface="超研澤中鋼筆行楷" pitchFamily="49" charset="-120"/>
                </a:rPr>
                <a:t>  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  <a:cs typeface="超研澤中鋼筆行楷" pitchFamily="49" charset="-120"/>
                </a:rPr>
                <a:t>(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  <a:cs typeface="超研澤中鋼筆行楷" pitchFamily="49" charset="-120"/>
                </a:rPr>
                <a:t>白*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  <a:cs typeface="超研澤中鋼筆行楷" pitchFamily="49" charset="-120"/>
                </a:rPr>
                <a:t>1)</a:t>
              </a:r>
              <a:endParaRPr lang="zh-TW" altLang="en-US" sz="2000" b="1" dirty="0">
                <a:latin typeface="華康竹風體W4(P)" pitchFamily="66" charset="-120"/>
                <a:ea typeface="華康竹風體W4(P)" pitchFamily="66" charset="-120"/>
                <a:cs typeface="超研澤中鋼筆行楷" pitchFamily="49" charset="-12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1907704" y="943505"/>
              <a:ext cx="1647690" cy="706769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②</a:t>
              </a:r>
              <a:r>
                <a:rPr lang="zh-TW" altLang="zh-TW" sz="2000" b="1" dirty="0">
                  <a:latin typeface="華康竹風體W4(P)" pitchFamily="66" charset="-120"/>
                  <a:ea typeface="華康竹風體W4(P)" pitchFamily="66" charset="-120"/>
                </a:rPr>
                <a:t>直線</a:t>
              </a:r>
              <a:r>
                <a:rPr lang="zh-TW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模型</a:t>
              </a:r>
              <a:endParaRPr lang="en-US" altLang="zh-TW" sz="20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 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  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(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白*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</a:rPr>
                <a:t>5)</a:t>
              </a:r>
              <a:endParaRPr lang="zh-TW" altLang="en-US" sz="2000" b="1" dirty="0">
                <a:latin typeface="華康竹風體W4(P)" pitchFamily="66" charset="-120"/>
                <a:ea typeface="華康竹風體W4(P)" pitchFamily="66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419872" y="943505"/>
              <a:ext cx="2534510" cy="706769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③磷酸根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-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二腳模型</a:t>
              </a:r>
              <a:endParaRPr lang="en-US" altLang="zh-TW" sz="2000" b="1" dirty="0">
                <a:latin typeface="華康竹風體W4(P)" pitchFamily="66" charset="-120"/>
                <a:ea typeface="華康竹風體W4(P)" pitchFamily="66" charset="-120"/>
              </a:endParaRPr>
            </a:p>
            <a:p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   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(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紅*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</a:rPr>
                <a:t>8)</a:t>
              </a:r>
              <a:endParaRPr lang="zh-TW" altLang="en-US" sz="2000" b="1" dirty="0">
                <a:latin typeface="華康竹風體W4(P)" pitchFamily="66" charset="-120"/>
                <a:ea typeface="華康竹風體W4(P)" pitchFamily="66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687755" y="932852"/>
              <a:ext cx="3020532" cy="706769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④五碳糖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</a:rPr>
                <a:t>-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三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腳模型</a:t>
              </a:r>
              <a:endParaRPr lang="en-US" altLang="zh-TW" sz="20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   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(</a:t>
              </a:r>
              <a:r>
                <a:rPr lang="zh-TW" altLang="zh-TW" sz="2000" b="1" dirty="0">
                  <a:latin typeface="華康竹風體W4(P)" pitchFamily="66" charset="-120"/>
                  <a:ea typeface="華康竹風體W4(P)" pitchFamily="66" charset="-120"/>
                </a:rPr>
                <a:t>黑，中心為五角形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</a:rPr>
                <a:t>10)</a:t>
              </a:r>
              <a:endParaRPr lang="zh-TW" altLang="en-US" sz="2000" b="1" dirty="0">
                <a:latin typeface="華康竹風體W4(P)" pitchFamily="66" charset="-120"/>
                <a:ea typeface="華康竹風體W4(P)" pitchFamily="66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67544" y="2637228"/>
              <a:ext cx="1761122" cy="706769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⑤凸</a:t>
              </a:r>
              <a:r>
                <a:rPr lang="zh-TW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塑膠管</a:t>
              </a:r>
              <a:endParaRPr lang="en-US" altLang="zh-TW" sz="20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 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  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(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灰*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</a:rPr>
                <a:t>3)</a:t>
              </a:r>
              <a:endParaRPr lang="zh-TW" altLang="en-US" sz="2000" b="1" dirty="0">
                <a:latin typeface="華康竹風體W4(P)" pitchFamily="66" charset="-120"/>
                <a:ea typeface="華康竹風體W4(P)" pitchFamily="66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958025" y="2637228"/>
              <a:ext cx="1605863" cy="706769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⑥凹</a:t>
              </a:r>
              <a:r>
                <a:rPr lang="zh-TW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塑膠管</a:t>
              </a:r>
              <a:endParaRPr lang="en-US" altLang="zh-TW" sz="20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 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  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(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灰*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</a:rPr>
                <a:t>4)</a:t>
              </a:r>
              <a:endParaRPr lang="zh-TW" altLang="en-US" sz="2000" b="1" dirty="0">
                <a:latin typeface="華康竹風體W4(P)" pitchFamily="66" charset="-120"/>
                <a:ea typeface="華康竹風體W4(P)" pitchFamily="66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477712" y="2637228"/>
              <a:ext cx="1670352" cy="706769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  <a:cs typeface="文鼎中鋼筆行楷" pitchFamily="49" charset="-120"/>
                </a:rPr>
                <a:t>⑦</a:t>
              </a:r>
              <a:r>
                <a:rPr lang="zh-TW" altLang="zh-TW" sz="2000" b="1" dirty="0" smtClean="0">
                  <a:latin typeface="華康竹風體W4(P)" pitchFamily="66" charset="-120"/>
                  <a:ea typeface="華康竹風體W4(P)" pitchFamily="66" charset="-120"/>
                  <a:cs typeface="文鼎中鋼筆行楷" pitchFamily="49" charset="-120"/>
                </a:rPr>
                <a:t>塑膠管</a:t>
              </a:r>
              <a:endParaRPr lang="en-US" altLang="zh-TW" sz="2000" b="1" dirty="0" smtClean="0">
                <a:latin typeface="華康竹風體W4(P)" pitchFamily="66" charset="-120"/>
                <a:ea typeface="華康竹風體W4(P)" pitchFamily="66" charset="-120"/>
                <a:cs typeface="文鼎中鋼筆行楷" pitchFamily="49" charset="-120"/>
              </a:endParaRPr>
            </a:p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  <a:cs typeface="文鼎中鋼筆行楷" pitchFamily="49" charset="-120"/>
                </a:rPr>
                <a:t> 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  <a:cs typeface="文鼎中鋼筆行楷" pitchFamily="49" charset="-120"/>
                </a:rPr>
                <a:t>  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  <a:cs typeface="文鼎中鋼筆行楷" pitchFamily="49" charset="-120"/>
                </a:rPr>
                <a:t>(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  <a:cs typeface="文鼎中鋼筆行楷" pitchFamily="49" charset="-120"/>
                </a:rPr>
                <a:t>橘*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  <a:cs typeface="文鼎中鋼筆行楷" pitchFamily="49" charset="-120"/>
                </a:rPr>
                <a:t>16)</a:t>
              </a:r>
              <a:endParaRPr lang="zh-TW" altLang="en-US" sz="2000" b="1" dirty="0">
                <a:latin typeface="華康竹風體W4(P)" pitchFamily="66" charset="-120"/>
                <a:ea typeface="華康竹風體W4(P)" pitchFamily="66" charset="-120"/>
                <a:cs typeface="文鼎中鋼筆行楷" pitchFamily="49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4788024" y="2637228"/>
              <a:ext cx="1809373" cy="706769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⑧</a:t>
              </a:r>
              <a:r>
                <a:rPr lang="zh-TW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塑膠管</a:t>
              </a:r>
              <a:endParaRPr lang="en-US" altLang="zh-TW" sz="20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 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  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(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紅*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</a:rPr>
                <a:t>3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綠*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</a:rPr>
                <a:t>3)</a:t>
              </a:r>
              <a:endParaRPr lang="zh-TW" altLang="en-US" b="1" dirty="0">
                <a:latin typeface="華康竹風體W4(P)" pitchFamily="66" charset="-120"/>
                <a:ea typeface="華康竹風體W4(P)" pitchFamily="66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660232" y="2637228"/>
              <a:ext cx="1937931" cy="706769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⑨</a:t>
              </a:r>
              <a:r>
                <a:rPr lang="zh-TW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塑膠管</a:t>
              </a:r>
              <a:endParaRPr lang="en-US" altLang="zh-TW" sz="20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 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  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(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紫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*</a:t>
              </a:r>
              <a:r>
                <a:rPr lang="en-US" altLang="zh-TW" sz="2000" b="1" dirty="0" smtClean="0">
                  <a:latin typeface="華康竹風體W4(P)" pitchFamily="66" charset="-120"/>
                  <a:ea typeface="華康竹風體W4(P)" pitchFamily="66" charset="-120"/>
                </a:rPr>
                <a:t>2</a:t>
              </a:r>
              <a:r>
                <a:rPr lang="zh-TW" altLang="en-US" sz="2000" b="1" dirty="0">
                  <a:latin typeface="華康竹風體W4(P)" pitchFamily="66" charset="-120"/>
                  <a:ea typeface="華康竹風體W4(P)" pitchFamily="66" charset="-120"/>
                </a:rPr>
                <a:t>藍</a:t>
              </a:r>
              <a:r>
                <a:rPr lang="zh-TW" altLang="en-US" sz="2000" b="1" dirty="0" smtClean="0">
                  <a:latin typeface="華康竹風體W4(P)" pitchFamily="66" charset="-120"/>
                  <a:ea typeface="華康竹風體W4(P)" pitchFamily="66" charset="-120"/>
                </a:rPr>
                <a:t>*</a:t>
              </a:r>
              <a:r>
                <a:rPr lang="en-US" altLang="zh-TW" sz="2000" b="1" dirty="0">
                  <a:latin typeface="華康竹風體W4(P)" pitchFamily="66" charset="-120"/>
                  <a:ea typeface="華康竹風體W4(P)" pitchFamily="66" charset="-120"/>
                </a:rPr>
                <a:t>2)</a:t>
              </a:r>
              <a:endParaRPr lang="zh-TW" altLang="en-US" b="1" dirty="0">
                <a:latin typeface="華康竹風體W4(P)" pitchFamily="66" charset="-120"/>
                <a:ea typeface="華康竹風體W4(P)" pitchFamily="66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368709"/>
              <a:ext cx="1616389" cy="1268518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476657"/>
              <a:ext cx="1567987" cy="1230532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87">
              <a:off x="3825654" y="1334807"/>
              <a:ext cx="1970753" cy="1546617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223" y="1260552"/>
              <a:ext cx="2292196" cy="1798879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1874" y="3726409"/>
              <a:ext cx="1406669" cy="440894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92344" y="3718285"/>
              <a:ext cx="1442251" cy="492726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89603" y="3226152"/>
              <a:ext cx="1034424" cy="1197821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51881" y="2989506"/>
              <a:ext cx="1460920" cy="1691686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10439" y="3016070"/>
              <a:ext cx="1399315" cy="1620351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41444" y="3005854"/>
              <a:ext cx="1424006" cy="1622080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20777" y="3030210"/>
              <a:ext cx="1424004" cy="1647194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4850916" y="4260669"/>
              <a:ext cx="1017228" cy="522103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pPr algn="ctr"/>
              <a:r>
                <a:rPr lang="zh-TW" altLang="en-US" sz="1400" b="1" dirty="0" smtClean="0">
                  <a:latin typeface="華康竹風體W4(P)" pitchFamily="66" charset="-120"/>
                  <a:ea typeface="華康竹風體W4(P)" pitchFamily="66" charset="-120"/>
                </a:rPr>
                <a:t>線嘌呤</a:t>
              </a:r>
              <a:endParaRPr lang="en-US" altLang="zh-TW" sz="14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pPr algn="ctr"/>
              <a:r>
                <a:rPr lang="en-US" altLang="zh-TW" sz="1400" b="1" dirty="0" smtClean="0">
                  <a:latin typeface="華康竹風體W4(P)" pitchFamily="66" charset="-120"/>
                  <a:ea typeface="華康竹風體W4(P)" pitchFamily="66" charset="-120"/>
                </a:rPr>
                <a:t>(A)</a:t>
              </a: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647026" y="4260664"/>
              <a:ext cx="1166065" cy="522103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pPr algn="ctr"/>
              <a:r>
                <a:rPr lang="zh-TW" altLang="zh-TW" sz="1400" b="1" dirty="0">
                  <a:latin typeface="華康竹風體W4(P)" pitchFamily="66" charset="-120"/>
                  <a:ea typeface="華康竹風體W4(P)" pitchFamily="66" charset="-120"/>
                </a:rPr>
                <a:t>胸腺</a:t>
              </a:r>
              <a:r>
                <a:rPr lang="zh-TW" altLang="zh-TW" sz="1400" b="1" dirty="0" smtClean="0">
                  <a:latin typeface="華康竹風體W4(P)" pitchFamily="66" charset="-120"/>
                  <a:ea typeface="華康竹風體W4(P)" pitchFamily="66" charset="-120"/>
                </a:rPr>
                <a:t>嘧啶</a:t>
              </a:r>
              <a:endParaRPr lang="en-US" altLang="zh-TW" sz="14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pPr algn="ctr"/>
              <a:r>
                <a:rPr lang="en-US" altLang="zh-TW" sz="1400" b="1" dirty="0" smtClean="0">
                  <a:latin typeface="華康竹風體W4(P)" pitchFamily="66" charset="-120"/>
                  <a:ea typeface="華康竹風體W4(P)" pitchFamily="66" charset="-120"/>
                </a:rPr>
                <a:t>(T)</a:t>
              </a: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718303" y="4260669"/>
              <a:ext cx="1166065" cy="522103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pPr algn="ctr"/>
              <a:r>
                <a:rPr lang="zh-TW" altLang="zh-TW" sz="1400" b="1" dirty="0">
                  <a:latin typeface="華康竹風體W4(P)" pitchFamily="66" charset="-120"/>
                  <a:ea typeface="華康竹風體W4(P)" pitchFamily="66" charset="-120"/>
                </a:rPr>
                <a:t>鳥</a:t>
              </a:r>
              <a:r>
                <a:rPr lang="zh-TW" altLang="zh-TW" sz="1400" b="1" dirty="0" smtClean="0">
                  <a:latin typeface="華康竹風體W4(P)" pitchFamily="66" charset="-120"/>
                  <a:ea typeface="華康竹風體W4(P)" pitchFamily="66" charset="-120"/>
                </a:rPr>
                <a:t>糞</a:t>
              </a:r>
              <a:r>
                <a:rPr lang="zh-TW" altLang="en-US" sz="1400" b="1" dirty="0">
                  <a:latin typeface="華康竹風體W4(P)" pitchFamily="66" charset="-120"/>
                  <a:ea typeface="華康竹風體W4(P)" pitchFamily="66" charset="-120"/>
                </a:rPr>
                <a:t>嘌</a:t>
              </a:r>
              <a:r>
                <a:rPr lang="zh-TW" altLang="zh-TW" sz="1400" b="1" dirty="0" smtClean="0">
                  <a:latin typeface="華康竹風體W4(P)" pitchFamily="66" charset="-120"/>
                  <a:ea typeface="華康竹風體W4(P)" pitchFamily="66" charset="-120"/>
                </a:rPr>
                <a:t>呤</a:t>
              </a:r>
              <a:endParaRPr lang="en-US" altLang="zh-TW" sz="14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pPr algn="ctr"/>
              <a:r>
                <a:rPr lang="en-US" altLang="zh-TW" sz="1400" b="1" dirty="0" smtClean="0">
                  <a:latin typeface="華康竹風體W4(P)" pitchFamily="66" charset="-120"/>
                  <a:ea typeface="華康竹風體W4(P)" pitchFamily="66" charset="-120"/>
                </a:rPr>
                <a:t>(G)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534639" y="4260669"/>
              <a:ext cx="1166065" cy="522103"/>
            </a:xfrm>
            <a:prstGeom prst="rect">
              <a:avLst/>
            </a:prstGeom>
            <a:noFill/>
          </p:spPr>
          <p:txBody>
            <a:bodyPr wrap="square" lIns="90334" tIns="45167" rIns="90334" bIns="45167" rtlCol="0">
              <a:spAutoFit/>
            </a:bodyPr>
            <a:lstStyle/>
            <a:p>
              <a:pPr algn="ctr"/>
              <a:r>
                <a:rPr lang="zh-TW" altLang="zh-TW" sz="1400" b="1" dirty="0">
                  <a:latin typeface="華康竹風體W4(P)" pitchFamily="66" charset="-120"/>
                  <a:ea typeface="華康竹風體W4(P)" pitchFamily="66" charset="-120"/>
                </a:rPr>
                <a:t>胞</a:t>
              </a:r>
              <a:r>
                <a:rPr lang="zh-TW" altLang="zh-TW" sz="1400" b="1" dirty="0" smtClean="0">
                  <a:latin typeface="華康竹風體W4(P)" pitchFamily="66" charset="-120"/>
                  <a:ea typeface="華康竹風體W4(P)" pitchFamily="66" charset="-120"/>
                </a:rPr>
                <a:t>嘧啶</a:t>
              </a:r>
              <a:endParaRPr lang="en-US" altLang="zh-TW" sz="1400" b="1" dirty="0" smtClean="0">
                <a:latin typeface="華康竹風體W4(P)" pitchFamily="66" charset="-120"/>
                <a:ea typeface="華康竹風體W4(P)" pitchFamily="66" charset="-120"/>
              </a:endParaRPr>
            </a:p>
            <a:p>
              <a:pPr algn="ctr"/>
              <a:r>
                <a:rPr lang="en-US" altLang="zh-TW" sz="1400" b="1" dirty="0" smtClean="0">
                  <a:latin typeface="華康竹風體W4(P)" pitchFamily="66" charset="-120"/>
                  <a:ea typeface="華康竹風體W4(P)" pitchFamily="66" charset="-120"/>
                </a:rPr>
                <a:t>(C)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7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2664296" cy="740668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華康竹風體W4(P)" pitchFamily="66" charset="-120"/>
                <a:ea typeface="華康竹風體W4(P)" pitchFamily="66" charset="-120"/>
              </a:rPr>
              <a:t>組裝步驟</a:t>
            </a:r>
            <a:endParaRPr lang="zh-TW" altLang="en-US" sz="4800" b="1" dirty="0">
              <a:latin typeface="華康竹風體W4(P)" pitchFamily="66" charset="-120"/>
              <a:ea typeface="華康竹風體W4(P)" pitchFamily="66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96199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AutoNum type="circleNumWdWhitePlain"/>
            </a:pP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首先，將底座下方插上三個凹塑膠管，上方插上凸塑膠管</a:t>
            </a:r>
            <a:endParaRPr lang="zh-TW" altLang="en-US" sz="3600" b="1" dirty="0">
              <a:latin typeface="華康雅風體W3(P)" pitchFamily="66" charset="-120"/>
              <a:ea typeface="華康雅風體W3(P)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22003"/>
            <a:ext cx="2230938" cy="31410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8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0410" y="3618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AutoNum type="circleNumWdWhitePlain" startAt="2"/>
            </a:pP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把直線模型兩邊分別裝上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A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、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T(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紅綠塑膠管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)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*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3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，以及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G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、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C(</a:t>
            </a:r>
            <a:r>
              <a:rPr lang="zh-TW" altLang="en-US" sz="3600" b="1" dirty="0">
                <a:latin typeface="華康雅風體W3(P)" pitchFamily="66" charset="-120"/>
                <a:ea typeface="華康雅風體W3(P)" pitchFamily="66" charset="-120"/>
              </a:rPr>
              <a:t>紫藍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塑膠管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)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*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2</a:t>
            </a:r>
            <a:endParaRPr lang="zh-TW" altLang="en-US" sz="3600" b="1" dirty="0" smtClean="0">
              <a:latin typeface="華康雅風體W3(P)" pitchFamily="66" charset="-120"/>
              <a:ea typeface="華康雅風體W3(P)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7694"/>
            <a:ext cx="3023661" cy="24376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95686"/>
            <a:ext cx="3313557" cy="26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512" y="34124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AutoNum type="circleNumWdWhitePlain" startAt="3"/>
            </a:pP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將凸塑膠管跟凹塑膠管接好</a:t>
            </a:r>
            <a:endParaRPr lang="zh-TW" altLang="en-US" sz="3600" b="1" dirty="0">
              <a:latin typeface="華康雅風體W3(P)" pitchFamily="66" charset="-120"/>
              <a:ea typeface="華康雅風體W3(P)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7114">
            <a:off x="3379691" y="-374736"/>
            <a:ext cx="1706575" cy="48730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1086" y="2228371"/>
            <a:ext cx="1275607" cy="4410637"/>
          </a:xfrm>
          <a:prstGeom prst="rect">
            <a:avLst/>
          </a:prstGeom>
        </p:spPr>
      </p:pic>
      <p:sp>
        <p:nvSpPr>
          <p:cNvPr id="3" name="向下箭號 2"/>
          <p:cNvSpPr/>
          <p:nvPr/>
        </p:nvSpPr>
        <p:spPr>
          <a:xfrm>
            <a:off x="3995936" y="2787774"/>
            <a:ext cx="720080" cy="64807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2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3437" y="33950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AutoNum type="circleNumWdWhitePlain" startAt="4"/>
            </a:pP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將裝好的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ATGC</a:t>
            </a:r>
            <a:r>
              <a:rPr lang="zh-TW" altLang="en-US" sz="3600" b="1" dirty="0">
                <a:latin typeface="華康雅風體W3(P)" pitchFamily="66" charset="-120"/>
                <a:ea typeface="華康雅風體W3(P)" pitchFamily="66" charset="-120"/>
              </a:rPr>
              <a:t>塑膠管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依序等距套上灰塑膠管，裝好後插上底座</a:t>
            </a:r>
            <a:endParaRPr lang="en-US" altLang="zh-TW" sz="3600" b="1" dirty="0">
              <a:latin typeface="華康雅風體W3(P)" pitchFamily="66" charset="-120"/>
              <a:ea typeface="華康雅風體W3(P)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266" flipH="1">
            <a:off x="3681619" y="1745128"/>
            <a:ext cx="1164527" cy="33252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06" y="1604273"/>
            <a:ext cx="1170990" cy="334374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23" y="1779662"/>
            <a:ext cx="934893" cy="32325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5686"/>
            <a:ext cx="1306331" cy="10531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" y="3358377"/>
            <a:ext cx="1519280" cy="1225443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6200000">
            <a:off x="1744952" y="2878518"/>
            <a:ext cx="397513" cy="6480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16200000">
            <a:off x="3113105" y="2913052"/>
            <a:ext cx="397513" cy="6480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rot="16200000">
            <a:off x="5089158" y="2913051"/>
            <a:ext cx="397513" cy="6480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96" y="2499742"/>
            <a:ext cx="1134540" cy="1744414"/>
          </a:xfrm>
          <a:prstGeom prst="rect">
            <a:avLst/>
          </a:prstGeom>
        </p:spPr>
      </p:pic>
      <p:sp>
        <p:nvSpPr>
          <p:cNvPr id="16" name="向下箭號 15"/>
          <p:cNvSpPr/>
          <p:nvPr/>
        </p:nvSpPr>
        <p:spPr>
          <a:xfrm rot="16200000">
            <a:off x="6993513" y="2913052"/>
            <a:ext cx="397513" cy="6480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512" y="37379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AutoNum type="circleNumWdWhitePlain" startAt="5"/>
            </a:pP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將磷酸根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(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二腳模型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)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兩邊各裝上橘色塑膠管，裝好後總共會有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8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組</a:t>
            </a:r>
            <a:endParaRPr lang="zh-TW" altLang="en-US" sz="3600" b="1" dirty="0">
              <a:latin typeface="華康雅風體W3(P)" pitchFamily="66" charset="-120"/>
              <a:ea typeface="華康雅風體W3(P)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13" y="2178601"/>
            <a:ext cx="3544136" cy="17593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427">
            <a:off x="534374" y="2132211"/>
            <a:ext cx="3571036" cy="1852161"/>
          </a:xfrm>
          <a:prstGeom prst="rect">
            <a:avLst/>
          </a:prstGeom>
        </p:spPr>
      </p:pic>
      <p:sp>
        <p:nvSpPr>
          <p:cNvPr id="9" name="向下箭號 8"/>
          <p:cNvSpPr/>
          <p:nvPr/>
        </p:nvSpPr>
        <p:spPr>
          <a:xfrm rot="16200000">
            <a:off x="4391980" y="2787776"/>
            <a:ext cx="720080" cy="64807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0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512" y="33950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AutoNum type="circleNumWdWhitePlain" startAt="6"/>
            </a:pP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把模型兩邊全部裝上五碳糖 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(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三腳模型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)</a:t>
            </a: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後，再把磷酸根接到五碳糖上</a:t>
            </a:r>
            <a:endParaRPr lang="en-US" altLang="zh-TW" sz="3600" b="1" dirty="0">
              <a:latin typeface="華康雅風體W3(P)" pitchFamily="66" charset="-120"/>
              <a:ea typeface="華康雅風體W3(P)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46" y="1995686"/>
            <a:ext cx="1324363" cy="287897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5" y="1923678"/>
            <a:ext cx="1302627" cy="30320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00290"/>
            <a:ext cx="1374644" cy="1078799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6200000">
            <a:off x="1674967" y="3089921"/>
            <a:ext cx="397513" cy="6480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16200000">
            <a:off x="6571511" y="3115655"/>
            <a:ext cx="397513" cy="6480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84" y="2974114"/>
            <a:ext cx="1772068" cy="879690"/>
          </a:xfrm>
          <a:prstGeom prst="rect">
            <a:avLst/>
          </a:prstGeom>
        </p:spPr>
      </p:pic>
      <p:sp>
        <p:nvSpPr>
          <p:cNvPr id="14" name="向下箭號 13"/>
          <p:cNvSpPr/>
          <p:nvPr/>
        </p:nvSpPr>
        <p:spPr>
          <a:xfrm rot="16200000">
            <a:off x="3907215" y="3139613"/>
            <a:ext cx="397513" cy="6480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512" y="29130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AutoNum type="circleNumWdWhitePlain" startAt="7"/>
            </a:pPr>
            <a:r>
              <a:rPr lang="zh-TW" altLang="en-US" sz="3600" b="1" dirty="0" smtClean="0">
                <a:latin typeface="華康雅風體W3(P)" pitchFamily="66" charset="-120"/>
                <a:ea typeface="華康雅風體W3(P)" pitchFamily="66" charset="-120"/>
              </a:rPr>
              <a:t>把模型上方往逆時針、下方順時針扭轉，就完成囉</a:t>
            </a:r>
            <a:r>
              <a:rPr lang="en-US" altLang="zh-TW" sz="3600" b="1" dirty="0" smtClean="0">
                <a:latin typeface="華康雅風體W3(P)" pitchFamily="66" charset="-120"/>
                <a:ea typeface="華康雅風體W3(P)" pitchFamily="66" charset="-120"/>
              </a:rPr>
              <a:t>!</a:t>
            </a:r>
            <a:endParaRPr lang="zh-TW" altLang="en-US" sz="3600" b="1" dirty="0">
              <a:latin typeface="華康雅風體W3(P)" pitchFamily="66" charset="-120"/>
              <a:ea typeface="華康雅風體W3(P)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87" y="1491630"/>
            <a:ext cx="1547410" cy="3363838"/>
          </a:xfrm>
          <a:prstGeom prst="rect">
            <a:avLst/>
          </a:prstGeom>
        </p:spPr>
      </p:pic>
      <p:sp>
        <p:nvSpPr>
          <p:cNvPr id="9" name="弧形向右箭號 8"/>
          <p:cNvSpPr/>
          <p:nvPr/>
        </p:nvSpPr>
        <p:spPr>
          <a:xfrm>
            <a:off x="3131840" y="2067694"/>
            <a:ext cx="512969" cy="734104"/>
          </a:xfrm>
          <a:prstGeom prst="curv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弧形箭號 (左彎) 9"/>
          <p:cNvSpPr/>
          <p:nvPr/>
        </p:nvSpPr>
        <p:spPr>
          <a:xfrm rot="642966">
            <a:off x="5291429" y="3476719"/>
            <a:ext cx="491323" cy="551209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380</TotalTime>
  <Words>276</Words>
  <Application>Microsoft Office PowerPoint</Application>
  <PresentationFormat>如螢幕大小 (16:9)</PresentationFormat>
  <Paragraphs>39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基本</vt:lpstr>
      <vt:lpstr>DNA</vt:lpstr>
      <vt:lpstr>看看零件有哪些~~~</vt:lpstr>
      <vt:lpstr>組裝步驟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教學影片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USER</dc:creator>
  <cp:lastModifiedBy>USER</cp:lastModifiedBy>
  <cp:revision>18</cp:revision>
  <dcterms:created xsi:type="dcterms:W3CDTF">2020-08-21T03:30:45Z</dcterms:created>
  <dcterms:modified xsi:type="dcterms:W3CDTF">2020-08-25T08:23:07Z</dcterms:modified>
</cp:coreProperties>
</file>